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58" r:id="rId4"/>
    <p:sldId id="257" r:id="rId5"/>
    <p:sldId id="260" r:id="rId6"/>
    <p:sldId id="261" r:id="rId7"/>
    <p:sldId id="262" r:id="rId8"/>
    <p:sldId id="263" r:id="rId9"/>
    <p:sldId id="264" r:id="rId10"/>
    <p:sldId id="266" r:id="rId11"/>
    <p:sldId id="267" r:id="rId12"/>
    <p:sldId id="268" r:id="rId13"/>
    <p:sldId id="270" r:id="rId14"/>
    <p:sldId id="265" r:id="rId15"/>
    <p:sldId id="271" r:id="rId16"/>
    <p:sldId id="273" r:id="rId17"/>
    <p:sldId id="274" r:id="rId18"/>
    <p:sldId id="275" r:id="rId19"/>
    <p:sldId id="289" r:id="rId20"/>
    <p:sldId id="290" r:id="rId21"/>
    <p:sldId id="291" r:id="rId22"/>
    <p:sldId id="277" r:id="rId23"/>
    <p:sldId id="280" r:id="rId24"/>
    <p:sldId id="281" r:id="rId25"/>
    <p:sldId id="282" r:id="rId26"/>
    <p:sldId id="284" r:id="rId27"/>
    <p:sldId id="285" r:id="rId28"/>
    <p:sldId id="286" r:id="rId29"/>
    <p:sldId id="283" r:id="rId30"/>
    <p:sldId id="287" r:id="rId31"/>
    <p:sldId id="288" r:id="rId32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2A688"/>
    <a:srgbClr val="B0E9F6"/>
    <a:srgbClr val="57DBBC"/>
    <a:srgbClr val="D0AF8A"/>
    <a:srgbClr val="E8E8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3" d="100"/>
          <a:sy n="73" d="100"/>
        </p:scale>
        <p:origin x="61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674C8-DC98-4CD1-8A6D-C27B5DED739C}" type="datetimeFigureOut">
              <a:rPr lang="zh-TW" altLang="en-US" smtClean="0"/>
              <a:t>2017/6/13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C2DF0-EE94-4B5F-8D1A-C5E8EB6FAB5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481257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674C8-DC98-4CD1-8A6D-C27B5DED739C}" type="datetimeFigureOut">
              <a:rPr lang="zh-TW" altLang="en-US" smtClean="0"/>
              <a:t>2017/6/13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C2DF0-EE94-4B5F-8D1A-C5E8EB6FAB5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932574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674C8-DC98-4CD1-8A6D-C27B5DED739C}" type="datetimeFigureOut">
              <a:rPr lang="zh-TW" altLang="en-US" smtClean="0"/>
              <a:t>2017/6/13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C2DF0-EE94-4B5F-8D1A-C5E8EB6FAB5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162197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674C8-DC98-4CD1-8A6D-C27B5DED739C}" type="datetimeFigureOut">
              <a:rPr lang="zh-TW" altLang="en-US" smtClean="0"/>
              <a:t>2017/6/13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C2DF0-EE94-4B5F-8D1A-C5E8EB6FAB5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182081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674C8-DC98-4CD1-8A6D-C27B5DED739C}" type="datetimeFigureOut">
              <a:rPr lang="zh-TW" altLang="en-US" smtClean="0"/>
              <a:t>2017/6/13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C2DF0-EE94-4B5F-8D1A-C5E8EB6FAB5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276755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674C8-DC98-4CD1-8A6D-C27B5DED739C}" type="datetimeFigureOut">
              <a:rPr lang="zh-TW" altLang="en-US" smtClean="0"/>
              <a:t>2017/6/13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C2DF0-EE94-4B5F-8D1A-C5E8EB6FAB5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464387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674C8-DC98-4CD1-8A6D-C27B5DED739C}" type="datetimeFigureOut">
              <a:rPr lang="zh-TW" altLang="en-US" smtClean="0"/>
              <a:t>2017/6/13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C2DF0-EE94-4B5F-8D1A-C5E8EB6FAB5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411865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674C8-DC98-4CD1-8A6D-C27B5DED739C}" type="datetimeFigureOut">
              <a:rPr lang="zh-TW" altLang="en-US" smtClean="0"/>
              <a:t>2017/6/13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C2DF0-EE94-4B5F-8D1A-C5E8EB6FAB5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12210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674C8-DC98-4CD1-8A6D-C27B5DED739C}" type="datetimeFigureOut">
              <a:rPr lang="zh-TW" altLang="en-US" smtClean="0"/>
              <a:t>2017/6/13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C2DF0-EE94-4B5F-8D1A-C5E8EB6FAB5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512094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674C8-DC98-4CD1-8A6D-C27B5DED739C}" type="datetimeFigureOut">
              <a:rPr lang="zh-TW" altLang="en-US" smtClean="0"/>
              <a:t>2017/6/13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C2DF0-EE94-4B5F-8D1A-C5E8EB6FAB5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098387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674C8-DC98-4CD1-8A6D-C27B5DED739C}" type="datetimeFigureOut">
              <a:rPr lang="zh-TW" altLang="en-US" smtClean="0"/>
              <a:t>2017/6/13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C2DF0-EE94-4B5F-8D1A-C5E8EB6FAB5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709472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5674C8-DC98-4CD1-8A6D-C27B5DED739C}" type="datetimeFigureOut">
              <a:rPr lang="zh-TW" altLang="en-US" smtClean="0"/>
              <a:t>2017/6/13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CC2DF0-EE94-4B5F-8D1A-C5E8EB6FAB5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006737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10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/>
          <p:cNvSpPr txBox="1"/>
          <p:nvPr/>
        </p:nvSpPr>
        <p:spPr>
          <a:xfrm>
            <a:off x="0" y="942535"/>
            <a:ext cx="1219199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7200" b="1" dirty="0" smtClean="0">
                <a:solidFill>
                  <a:schemeClr val="bg1"/>
                </a:solidFill>
                <a:latin typeface="Baskerville Old Face" panose="02020602080505020303" pitchFamily="18" charset="0"/>
              </a:rPr>
              <a:t>ABILITY EXCHANGE</a:t>
            </a:r>
            <a:endParaRPr lang="en-US" altLang="zh-TW" sz="6000" b="1" dirty="0">
              <a:solidFill>
                <a:schemeClr val="bg1"/>
              </a:solidFill>
              <a:latin typeface="Baskerville Old Face" panose="02020602080505020303" pitchFamily="18" charset="0"/>
            </a:endParaRPr>
          </a:p>
          <a:p>
            <a:pPr algn="ctr"/>
            <a:r>
              <a:rPr lang="en-US" altLang="zh-TW" sz="4000" dirty="0" smtClean="0">
                <a:solidFill>
                  <a:schemeClr val="bg1"/>
                </a:solidFill>
                <a:latin typeface="Baskerville Old Face" panose="02020602080505020303" pitchFamily="18" charset="0"/>
              </a:rPr>
              <a:t>TEAM 9</a:t>
            </a:r>
            <a:endParaRPr lang="en-US" altLang="zh-TW" sz="4800" dirty="0" smtClean="0">
              <a:solidFill>
                <a:schemeClr val="bg1"/>
              </a:solidFill>
              <a:latin typeface="Baskerville Old Face" panose="02020602080505020303" pitchFamily="18" charset="0"/>
            </a:endParaRP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6717" y="5891946"/>
            <a:ext cx="1725283" cy="966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625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267285"/>
            <a:ext cx="12192000" cy="98473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4000" dirty="0" smtClean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事件條列</a:t>
            </a:r>
            <a:endParaRPr lang="zh-TW" altLang="en-US" sz="4000" dirty="0">
              <a:solidFill>
                <a:schemeClr val="bg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6717" y="5891946"/>
            <a:ext cx="1725283" cy="966054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8550" y="348947"/>
            <a:ext cx="821413" cy="821413"/>
          </a:xfrm>
          <a:prstGeom prst="rect">
            <a:avLst/>
          </a:prstGeom>
        </p:spPr>
      </p:pic>
      <p:sp>
        <p:nvSpPr>
          <p:cNvPr id="4" name="圓角化同側角落矩形 3"/>
          <p:cNvSpPr/>
          <p:nvPr/>
        </p:nvSpPr>
        <p:spPr>
          <a:xfrm rot="5400000">
            <a:off x="4837753" y="974183"/>
            <a:ext cx="2220275" cy="3578681"/>
          </a:xfrm>
          <a:prstGeom prst="round2Same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圓角化同側角落矩形 8"/>
          <p:cNvSpPr/>
          <p:nvPr/>
        </p:nvSpPr>
        <p:spPr>
          <a:xfrm rot="16200000">
            <a:off x="893498" y="984521"/>
            <a:ext cx="2199599" cy="3578682"/>
          </a:xfrm>
          <a:prstGeom prst="round2Same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7" name="文字方塊 6"/>
          <p:cNvSpPr txBox="1"/>
          <p:nvPr/>
        </p:nvSpPr>
        <p:spPr>
          <a:xfrm>
            <a:off x="203956" y="1883708"/>
            <a:ext cx="357868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A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不是本校學生，想進來看這個系統有什麼資訊</a:t>
            </a:r>
            <a:endParaRPr lang="en-US" altLang="zh-TW" sz="2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　（登入／註冊）</a:t>
            </a:r>
            <a:endParaRPr lang="en-US" altLang="zh-TW" sz="2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4158549" y="2301858"/>
            <a:ext cx="35786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非會員→登入→註冊</a:t>
            </a:r>
            <a:endParaRPr lang="en-US" altLang="zh-TW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系統→接收→會員資料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0" name="圓角化同側角落矩形 19"/>
          <p:cNvSpPr/>
          <p:nvPr/>
        </p:nvSpPr>
        <p:spPr>
          <a:xfrm rot="16200000">
            <a:off x="3427115" y="3693406"/>
            <a:ext cx="2432845" cy="3578682"/>
          </a:xfrm>
          <a:prstGeom prst="round2Same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1" name="圓角化同側角落矩形 20"/>
          <p:cNvSpPr/>
          <p:nvPr/>
        </p:nvSpPr>
        <p:spPr>
          <a:xfrm rot="5400000">
            <a:off x="7376546" y="3693407"/>
            <a:ext cx="2432846" cy="3578681"/>
          </a:xfrm>
          <a:prstGeom prst="round2Same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2854197" y="4359360"/>
            <a:ext cx="357868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B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想找找看有沒有自 己可以教別人的項目，剛好那個人要交換的是</a:t>
            </a: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B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也感到興趣的（搜尋）</a:t>
            </a:r>
            <a:endParaRPr lang="zh-TW" altLang="en-US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6803628" y="4697914"/>
            <a:ext cx="357868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 smtClean="0"/>
              <a:t>會員→登入→系統</a:t>
            </a:r>
            <a:endParaRPr lang="en-US" altLang="zh-TW" sz="2400" dirty="0" smtClean="0"/>
          </a:p>
          <a:p>
            <a:r>
              <a:rPr lang="zh-TW" altLang="en-US" sz="2400" dirty="0" smtClean="0"/>
              <a:t>會員→點選→搜尋文章</a:t>
            </a:r>
            <a:endParaRPr lang="en-US" altLang="zh-TW" sz="2400" dirty="0" smtClean="0"/>
          </a:p>
          <a:p>
            <a:r>
              <a:rPr lang="zh-TW" altLang="en-US" sz="2400" dirty="0" smtClean="0"/>
              <a:t>系統→傳送→符合文章</a:t>
            </a:r>
            <a:endParaRPr lang="en-US" altLang="zh-TW" sz="2400" dirty="0" smtClean="0"/>
          </a:p>
          <a:p>
            <a:r>
              <a:rPr lang="zh-TW" altLang="en-US" sz="2400" dirty="0" smtClean="0"/>
              <a:t>會員→接收→符合文章 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07341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267285"/>
            <a:ext cx="12192000" cy="98473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4000" dirty="0" smtClean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事件條列</a:t>
            </a:r>
            <a:endParaRPr lang="zh-TW" altLang="en-US" sz="4000" dirty="0">
              <a:solidFill>
                <a:schemeClr val="bg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6717" y="5891946"/>
            <a:ext cx="1725283" cy="966054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8550" y="348947"/>
            <a:ext cx="821413" cy="821413"/>
          </a:xfrm>
          <a:prstGeom prst="rect">
            <a:avLst/>
          </a:prstGeom>
        </p:spPr>
      </p:pic>
      <p:sp>
        <p:nvSpPr>
          <p:cNvPr id="4" name="圓角化同側角落矩形 3"/>
          <p:cNvSpPr/>
          <p:nvPr/>
        </p:nvSpPr>
        <p:spPr>
          <a:xfrm rot="5400000">
            <a:off x="4837753" y="974183"/>
            <a:ext cx="2220275" cy="3578681"/>
          </a:xfrm>
          <a:prstGeom prst="round2Same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圓角化同側角落矩形 8"/>
          <p:cNvSpPr/>
          <p:nvPr/>
        </p:nvSpPr>
        <p:spPr>
          <a:xfrm rot="16200000">
            <a:off x="893498" y="984521"/>
            <a:ext cx="2199599" cy="3578682"/>
          </a:xfrm>
          <a:prstGeom prst="round2Same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7" name="文字方塊 6"/>
          <p:cNvSpPr txBox="1"/>
          <p:nvPr/>
        </p:nvSpPr>
        <p:spPr>
          <a:xfrm>
            <a:off x="371982" y="2134256"/>
            <a:ext cx="324262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C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想</a:t>
            </a: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PO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自己的專長跟想學的東西 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（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新建文章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</a:p>
        </p:txBody>
      </p:sp>
      <p:sp>
        <p:nvSpPr>
          <p:cNvPr id="11" name="文字方塊 10"/>
          <p:cNvSpPr txBox="1"/>
          <p:nvPr/>
        </p:nvSpPr>
        <p:spPr>
          <a:xfrm>
            <a:off x="4158549" y="1857258"/>
            <a:ext cx="357868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會員→登入→系統</a:t>
            </a:r>
            <a:endParaRPr lang="en-US" altLang="zh-TW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會員→點選→</a:t>
            </a:r>
            <a: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SEARCH</a:t>
            </a:r>
          </a:p>
          <a:p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會員→點選→</a:t>
            </a:r>
            <a: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Create</a:t>
            </a:r>
          </a:p>
          <a:p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會員→點選→</a:t>
            </a:r>
            <a: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SUBMIT</a:t>
            </a:r>
          </a:p>
          <a:p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系統→接收→文章資料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0" name="圓角化同側角落矩形 19"/>
          <p:cNvSpPr/>
          <p:nvPr/>
        </p:nvSpPr>
        <p:spPr>
          <a:xfrm rot="16200000">
            <a:off x="3552526" y="3693406"/>
            <a:ext cx="2432845" cy="3578682"/>
          </a:xfrm>
          <a:prstGeom prst="round2Same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1" name="圓角化同側角落矩形 20"/>
          <p:cNvSpPr/>
          <p:nvPr/>
        </p:nvSpPr>
        <p:spPr>
          <a:xfrm rot="5400000">
            <a:off x="7575959" y="3548596"/>
            <a:ext cx="2432846" cy="3868303"/>
          </a:xfrm>
          <a:prstGeom prst="round2Same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文字方塊 13"/>
          <p:cNvSpPr txBox="1"/>
          <p:nvPr/>
        </p:nvSpPr>
        <p:spPr>
          <a:xfrm>
            <a:off x="2989927" y="4375898"/>
            <a:ext cx="357868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zh-TW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</a:t>
            </a:r>
            <a:r>
              <a:rPr lang="zh-TW" altLang="en-US" sz="2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在</a:t>
            </a:r>
            <a:r>
              <a:rPr lang="en-US" altLang="zh-TW" sz="2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PO</a:t>
            </a:r>
            <a:r>
              <a:rPr lang="zh-TW" altLang="en-US" sz="2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文之後發現版上已經有另外一位符合自己需求的文章，想刪掉自己的文章（刪除文章）</a:t>
            </a:r>
            <a:endParaRPr lang="zh-TW" altLang="en-US" sz="2800" dirty="0">
              <a:solidFill>
                <a:schemeClr val="tx1">
                  <a:lumMod val="95000"/>
                  <a:lumOff val="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6868550" y="4529786"/>
            <a:ext cx="385798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使用者→登入→系統</a:t>
            </a:r>
            <a:endParaRPr lang="en-US" altLang="zh-TW" sz="2400" dirty="0" smtClean="0">
              <a:solidFill>
                <a:schemeClr val="tx1">
                  <a:lumMod val="95000"/>
                  <a:lumOff val="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使用者→點選→</a:t>
            </a:r>
            <a:r>
              <a:rPr lang="en-US" altLang="zh-TW" sz="2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MY POST</a:t>
            </a:r>
          </a:p>
          <a:p>
            <a:r>
              <a:rPr lang="zh-TW" altLang="en-US" sz="2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使用者→刪除→文章</a:t>
            </a:r>
            <a:endParaRPr lang="en-US" altLang="zh-TW" sz="2400" dirty="0" smtClean="0">
              <a:solidFill>
                <a:schemeClr val="tx1">
                  <a:lumMod val="95000"/>
                  <a:lumOff val="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系統→接收→刪除文章通知</a:t>
            </a:r>
            <a:endParaRPr lang="en-US" altLang="zh-TW" sz="2400" dirty="0" smtClean="0">
              <a:solidFill>
                <a:schemeClr val="tx1">
                  <a:lumMod val="95000"/>
                  <a:lumOff val="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系統→刪除→文章</a:t>
            </a:r>
            <a:endParaRPr lang="zh-TW" altLang="en-US" sz="2400" dirty="0">
              <a:solidFill>
                <a:schemeClr val="tx1">
                  <a:lumMod val="95000"/>
                  <a:lumOff val="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311727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267285"/>
            <a:ext cx="12192000" cy="98473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4000" dirty="0" smtClean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事件條列</a:t>
            </a:r>
            <a:endParaRPr lang="zh-TW" altLang="en-US" sz="4000" dirty="0">
              <a:solidFill>
                <a:schemeClr val="bg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6717" y="5891946"/>
            <a:ext cx="1725283" cy="966054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8550" y="348947"/>
            <a:ext cx="821413" cy="821413"/>
          </a:xfrm>
          <a:prstGeom prst="rect">
            <a:avLst/>
          </a:prstGeom>
        </p:spPr>
      </p:pic>
      <p:sp>
        <p:nvSpPr>
          <p:cNvPr id="4" name="圓角化同側角落矩形 3"/>
          <p:cNvSpPr/>
          <p:nvPr/>
        </p:nvSpPr>
        <p:spPr>
          <a:xfrm rot="5400000">
            <a:off x="4780154" y="1031781"/>
            <a:ext cx="2335472" cy="3578681"/>
          </a:xfrm>
          <a:prstGeom prst="round2SameRect">
            <a:avLst/>
          </a:prstGeom>
          <a:solidFill>
            <a:srgbClr val="C2A6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圓角化同側角落矩形 8"/>
          <p:cNvSpPr/>
          <p:nvPr/>
        </p:nvSpPr>
        <p:spPr>
          <a:xfrm rot="16200000">
            <a:off x="835900" y="1042119"/>
            <a:ext cx="2314795" cy="3578682"/>
          </a:xfrm>
          <a:prstGeom prst="round2SameRect">
            <a:avLst/>
          </a:prstGeom>
          <a:solidFill>
            <a:srgbClr val="C2A6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7" name="文字方塊 6"/>
          <p:cNvSpPr txBox="1"/>
          <p:nvPr/>
        </p:nvSpPr>
        <p:spPr>
          <a:xfrm>
            <a:off x="371982" y="1973829"/>
            <a:ext cx="324262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altLang="zh-TW" sz="28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</a:t>
            </a:r>
            <a:r>
              <a:rPr lang="zh-TW" altLang="en-US" sz="28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搜尋到符合自己的需求了，想與那位同學聯絡（留言版） </a:t>
            </a:r>
            <a:endParaRPr lang="zh-TW" altLang="en-US" sz="28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4158550" y="1702257"/>
            <a:ext cx="357868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會員→登入→系統</a:t>
            </a:r>
            <a:endParaRPr lang="en-US" altLang="zh-TW" sz="2400" dirty="0" smtClean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會員→點選→</a:t>
            </a:r>
            <a:r>
              <a:rPr lang="en-US" altLang="zh-TW" sz="24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SEARCH</a:t>
            </a:r>
          </a:p>
          <a:p>
            <a:r>
              <a:rPr lang="zh-TW" altLang="en-US" sz="24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會員→瀏覽→文章</a:t>
            </a:r>
            <a:endParaRPr lang="en-US" altLang="zh-TW" sz="2400" dirty="0" smtClean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會員→點選→</a:t>
            </a:r>
            <a:r>
              <a:rPr lang="en-US" altLang="zh-TW" sz="24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DETAIL</a:t>
            </a:r>
          </a:p>
          <a:p>
            <a:r>
              <a:rPr lang="zh-TW" altLang="en-US" sz="24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會員→觀看→內容</a:t>
            </a:r>
            <a:endParaRPr lang="en-US" altLang="zh-TW" sz="2400" dirty="0" smtClean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會員→聯絡→留言 </a:t>
            </a:r>
            <a:endParaRPr lang="zh-TW" altLang="en-US" sz="24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0" name="圓角化同側角落矩形 19"/>
          <p:cNvSpPr/>
          <p:nvPr/>
        </p:nvSpPr>
        <p:spPr>
          <a:xfrm rot="16200000">
            <a:off x="3586403" y="3693404"/>
            <a:ext cx="2432845" cy="3578682"/>
          </a:xfrm>
          <a:prstGeom prst="round2Same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1" name="圓角化同側角落矩形 20"/>
          <p:cNvSpPr/>
          <p:nvPr/>
        </p:nvSpPr>
        <p:spPr>
          <a:xfrm rot="5400000">
            <a:off x="7493602" y="3693407"/>
            <a:ext cx="2432846" cy="3578681"/>
          </a:xfrm>
          <a:prstGeom prst="round2Same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accent6"/>
              </a:solidFill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3325677" y="4790247"/>
            <a:ext cx="295429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zh-TW" sz="28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</a:t>
            </a:r>
            <a:r>
              <a:rPr lang="zh-TW" altLang="en-US" sz="28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想看看自己</a:t>
            </a:r>
            <a:r>
              <a:rPr lang="en-US" altLang="zh-TW" sz="28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PO</a:t>
            </a:r>
            <a:r>
              <a:rPr lang="zh-TW" altLang="en-US" sz="28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過了哪些文章（</a:t>
            </a:r>
            <a:r>
              <a:rPr lang="en-US" altLang="zh-TW" sz="28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MY</a:t>
            </a:r>
            <a:r>
              <a:rPr lang="zh-TW" altLang="en-US" sz="28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8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POST</a:t>
            </a:r>
            <a:r>
              <a:rPr lang="zh-TW" altLang="en-US" sz="28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  <a:endParaRPr lang="zh-TW" altLang="en-US" sz="28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6904360" y="4697916"/>
            <a:ext cx="357868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會員→登入→系統</a:t>
            </a:r>
            <a:endParaRPr lang="en-US" altLang="zh-TW" sz="2400" dirty="0" smtClean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會員→點選→</a:t>
            </a:r>
            <a:r>
              <a:rPr lang="en-US" altLang="zh-TW" sz="24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MY POST</a:t>
            </a:r>
          </a:p>
          <a:p>
            <a:r>
              <a:rPr lang="zh-TW" altLang="en-US" sz="24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系統→傳送→使用者資料</a:t>
            </a:r>
            <a:endParaRPr lang="en-US" altLang="zh-TW" sz="2400" dirty="0" smtClean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會員→瀏覽→文章 </a:t>
            </a:r>
            <a:endParaRPr lang="zh-TW" altLang="en-US" sz="24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552528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267285"/>
            <a:ext cx="12192000" cy="98473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4000" dirty="0" smtClean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環境圖</a:t>
            </a:r>
            <a:endParaRPr lang="zh-TW" altLang="en-US" sz="4000" dirty="0">
              <a:solidFill>
                <a:schemeClr val="bg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6717" y="5891946"/>
            <a:ext cx="1725283" cy="966054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8961" y="281352"/>
            <a:ext cx="956604" cy="956604"/>
          </a:xfrm>
          <a:prstGeom prst="rect">
            <a:avLst/>
          </a:prstGeom>
        </p:spPr>
      </p:pic>
      <p:sp>
        <p:nvSpPr>
          <p:cNvPr id="3" name="橢圓 2"/>
          <p:cNvSpPr/>
          <p:nvPr/>
        </p:nvSpPr>
        <p:spPr>
          <a:xfrm>
            <a:off x="4389789" y="1630461"/>
            <a:ext cx="3151164" cy="272260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b="1" dirty="0">
                <a:solidFill>
                  <a:schemeClr val="tx1"/>
                </a:solidFill>
                <a:latin typeface="Baskerville Old Face" panose="02020602080505020303" pitchFamily="18" charset="0"/>
              </a:rPr>
              <a:t>ABILITY </a:t>
            </a:r>
            <a:r>
              <a:rPr lang="en-US" altLang="zh-TW" sz="2800" b="1" dirty="0" smtClean="0">
                <a:solidFill>
                  <a:schemeClr val="tx1"/>
                </a:solidFill>
                <a:latin typeface="Baskerville Old Face" panose="02020602080505020303" pitchFamily="18" charset="0"/>
              </a:rPr>
              <a:t>EXCHANGE</a:t>
            </a:r>
          </a:p>
          <a:p>
            <a:pPr algn="ctr"/>
            <a:r>
              <a:rPr lang="en-US" altLang="zh-TW" sz="2800" b="1" dirty="0" smtClean="0">
                <a:solidFill>
                  <a:schemeClr val="tx1"/>
                </a:solidFill>
                <a:latin typeface="Baskerville Old Face" panose="02020602080505020303" pitchFamily="18" charset="0"/>
              </a:rPr>
              <a:t>SYSTEM</a:t>
            </a:r>
            <a:endParaRPr lang="en-US" altLang="zh-TW" sz="2000" b="1" dirty="0">
              <a:solidFill>
                <a:schemeClr val="tx1"/>
              </a:solidFill>
              <a:latin typeface="Baskerville Old Face" panose="02020602080505020303" pitchFamily="18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607925" y="2414735"/>
            <a:ext cx="1842867" cy="7174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2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會員</a:t>
            </a:r>
            <a:endParaRPr lang="zh-TW" altLang="en-US" sz="32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9479950" y="2414735"/>
            <a:ext cx="1842867" cy="7174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2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資料庫</a:t>
            </a:r>
            <a:endParaRPr lang="zh-TW" altLang="en-US" sz="32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8" name="左-右雙向箭號 17"/>
          <p:cNvSpPr/>
          <p:nvPr/>
        </p:nvSpPr>
        <p:spPr>
          <a:xfrm>
            <a:off x="2618792" y="2576513"/>
            <a:ext cx="1602997" cy="393896"/>
          </a:xfrm>
          <a:prstGeom prst="leftRightArrow">
            <a:avLst>
              <a:gd name="adj1" fmla="val 50000"/>
              <a:gd name="adj2" fmla="val 82143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文字方塊 20"/>
          <p:cNvSpPr txBox="1"/>
          <p:nvPr/>
        </p:nvSpPr>
        <p:spPr>
          <a:xfrm>
            <a:off x="607925" y="3337401"/>
            <a:ext cx="350285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1.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非會員</a:t>
            </a:r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+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註冊</a:t>
            </a:r>
            <a:endParaRPr lang="en-US" altLang="zh-TW" sz="20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會員</a:t>
            </a:r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+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登入</a:t>
            </a:r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+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驗證</a:t>
            </a:r>
            <a:endParaRPr lang="en-US" altLang="zh-TW" sz="20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.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會員</a:t>
            </a:r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+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登入</a:t>
            </a:r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+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新建文章</a:t>
            </a:r>
            <a:endParaRPr lang="en-US" altLang="zh-TW" sz="20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4.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會員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+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登入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+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刪除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文章</a:t>
            </a:r>
            <a:endParaRPr lang="en-US" altLang="zh-TW" sz="20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5.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會員</a:t>
            </a:r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+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登入</a:t>
            </a:r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+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留言</a:t>
            </a:r>
            <a:endParaRPr lang="en-US" altLang="zh-TW" sz="20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6.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會員</a:t>
            </a:r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+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登入</a:t>
            </a:r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+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搜尋文章</a:t>
            </a:r>
            <a:endParaRPr lang="en-US" altLang="zh-TW" sz="20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7</a:t>
            </a:r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.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會員</a:t>
            </a:r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+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登入</a:t>
            </a:r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+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瀏覽文章</a:t>
            </a:r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Detail</a:t>
            </a:r>
          </a:p>
          <a:p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8</a:t>
            </a:r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.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會員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+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登入</a:t>
            </a:r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+My Post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8510451" y="3337401"/>
            <a:ext cx="345934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1.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系統</a:t>
            </a:r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+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存取會員資料</a:t>
            </a:r>
            <a:endParaRPr lang="en-US" altLang="zh-TW" sz="20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系統</a:t>
            </a:r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+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存取文章資料</a:t>
            </a:r>
            <a:endParaRPr lang="en-US" altLang="zh-TW" sz="20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3.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系統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+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存取留言版資料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" name="左-右雙向箭號 15"/>
          <p:cNvSpPr/>
          <p:nvPr/>
        </p:nvSpPr>
        <p:spPr>
          <a:xfrm>
            <a:off x="7708953" y="2576513"/>
            <a:ext cx="1602997" cy="393896"/>
          </a:xfrm>
          <a:prstGeom prst="leftRightArrow">
            <a:avLst>
              <a:gd name="adj1" fmla="val 50000"/>
              <a:gd name="adj2" fmla="val 82143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41800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5000" t="-8000" r="-3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6717" y="5891946"/>
            <a:ext cx="1725283" cy="966054"/>
          </a:xfrm>
          <a:prstGeom prst="rect">
            <a:avLst/>
          </a:prstGeom>
        </p:spPr>
      </p:pic>
      <p:sp>
        <p:nvSpPr>
          <p:cNvPr id="9" name="菱形 8"/>
          <p:cNvSpPr/>
          <p:nvPr/>
        </p:nvSpPr>
        <p:spPr>
          <a:xfrm>
            <a:off x="3081422" y="1406769"/>
            <a:ext cx="6029156" cy="3432517"/>
          </a:xfrm>
          <a:prstGeom prst="diamond">
            <a:avLst/>
          </a:prstGeom>
          <a:solidFill>
            <a:schemeClr val="bg2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/>
          <p:cNvSpPr txBox="1"/>
          <p:nvPr/>
        </p:nvSpPr>
        <p:spPr>
          <a:xfrm>
            <a:off x="3384463" y="2464806"/>
            <a:ext cx="542307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4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Baskerville Old Face" panose="02020602080505020303" pitchFamily="18" charset="0"/>
              </a:rPr>
              <a:t>SYSTEMS</a:t>
            </a:r>
          </a:p>
          <a:p>
            <a:pPr algn="ctr"/>
            <a:r>
              <a:rPr lang="en-US" altLang="zh-TW" sz="4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Baskerville Old Face" panose="02020602080505020303" pitchFamily="18" charset="0"/>
              </a:rPr>
              <a:t>ANALYSIS&amp;DESIGN</a:t>
            </a:r>
            <a:endParaRPr lang="zh-TW" altLang="en-US" sz="4400" b="1" dirty="0">
              <a:solidFill>
                <a:schemeClr val="tx1">
                  <a:lumMod val="65000"/>
                  <a:lumOff val="35000"/>
                </a:schemeClr>
              </a:solidFill>
              <a:latin typeface="Baskerville Old Face" panose="02020602080505020303" pitchFamily="18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4557346" y="1910808"/>
            <a:ext cx="30773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系統分析與設計</a:t>
            </a:r>
            <a:endParaRPr lang="zh-TW" altLang="en-US" sz="32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902292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267285"/>
            <a:ext cx="12192000" cy="98473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000" dirty="0" smtClean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DFD </a:t>
            </a:r>
            <a:r>
              <a:rPr lang="zh-TW" altLang="en-US" sz="4000" dirty="0" smtClean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流程塑模</a:t>
            </a:r>
            <a:endParaRPr lang="zh-TW" altLang="en-US" sz="4000" dirty="0">
              <a:solidFill>
                <a:schemeClr val="bg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6717" y="5891946"/>
            <a:ext cx="1725283" cy="966054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40" t="1" r="7813" b="1562"/>
          <a:stretch/>
        </p:blipFill>
        <p:spPr>
          <a:xfrm>
            <a:off x="864558" y="1497410"/>
            <a:ext cx="10464800" cy="4519227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2069" y="305072"/>
            <a:ext cx="928257" cy="911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61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267285"/>
            <a:ext cx="12192000" cy="98473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000" dirty="0" smtClean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DFD</a:t>
            </a:r>
            <a:r>
              <a:rPr lang="zh-TW" altLang="en-US" sz="4000" dirty="0" smtClean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處理敘述</a:t>
            </a:r>
            <a:endParaRPr lang="zh-TW" altLang="en-US" sz="4000" dirty="0">
              <a:solidFill>
                <a:schemeClr val="bg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2069" y="305072"/>
            <a:ext cx="928257" cy="911755"/>
          </a:xfrm>
          <a:prstGeom prst="rect">
            <a:avLst/>
          </a:prstGeom>
        </p:spPr>
      </p:pic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859947"/>
              </p:ext>
            </p:extLst>
          </p:nvPr>
        </p:nvGraphicFramePr>
        <p:xfrm>
          <a:off x="693882" y="1577641"/>
          <a:ext cx="10804236" cy="46181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1202">
                  <a:extLst>
                    <a:ext uri="{9D8B030D-6E8A-4147-A177-3AD203B41FA5}">
                      <a16:colId xmlns:a16="http://schemas.microsoft.com/office/drawing/2014/main" val="2053421482"/>
                    </a:ext>
                  </a:extLst>
                </a:gridCol>
                <a:gridCol w="1432343">
                  <a:extLst>
                    <a:ext uri="{9D8B030D-6E8A-4147-A177-3AD203B41FA5}">
                      <a16:colId xmlns:a16="http://schemas.microsoft.com/office/drawing/2014/main" val="2735988757"/>
                    </a:ext>
                  </a:extLst>
                </a:gridCol>
                <a:gridCol w="8010691">
                  <a:extLst>
                    <a:ext uri="{9D8B030D-6E8A-4147-A177-3AD203B41FA5}">
                      <a16:colId xmlns:a16="http://schemas.microsoft.com/office/drawing/2014/main" val="9184618"/>
                    </a:ext>
                  </a:extLst>
                </a:gridCol>
              </a:tblGrid>
              <a:tr h="546758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2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處理編號</a:t>
                      </a:r>
                      <a:endParaRPr lang="zh-TW" altLang="en-US" sz="22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2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處理名稱</a:t>
                      </a:r>
                      <a:endParaRPr lang="zh-TW" altLang="en-US" sz="22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2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處理敘述</a:t>
                      </a:r>
                      <a:endParaRPr lang="zh-TW" altLang="en-US" sz="22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20184084"/>
                  </a:ext>
                </a:extLst>
              </a:tr>
              <a:tr h="96781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P01</a:t>
                      </a:r>
                      <a:endParaRPr lang="zh-TW" altLang="en-US" sz="22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2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登入</a:t>
                      </a:r>
                      <a:r>
                        <a:rPr lang="en-US" altLang="zh-TW" sz="22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</a:t>
                      </a:r>
                    </a:p>
                    <a:p>
                      <a:pPr algn="ctr"/>
                      <a:r>
                        <a:rPr lang="zh-TW" altLang="en-US" sz="22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註冊處理</a:t>
                      </a:r>
                      <a:endParaRPr lang="zh-TW" altLang="en-US" sz="22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22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登入：檢驗訪客的資料，依據是否存在會員資料庫中，給予該有的權限。 </a:t>
                      </a:r>
                      <a:endParaRPr lang="en-US" altLang="zh-TW" sz="2200" dirty="0" smtClean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algn="l"/>
                      <a:r>
                        <a:rPr lang="zh-TW" altLang="en-US" sz="22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註冊：若無資料在會員資料庫中，要求訪客進行註冊，必須提供姓名、信箱等基本資料，再存入會員資料庫中。</a:t>
                      </a:r>
                      <a:endParaRPr lang="zh-TW" altLang="en-US" sz="22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9100373"/>
                  </a:ext>
                </a:extLst>
              </a:tr>
              <a:tr h="77951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P02</a:t>
                      </a:r>
                      <a:endParaRPr lang="zh-TW" altLang="en-US" sz="22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2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留言處理 </a:t>
                      </a:r>
                      <a:endParaRPr lang="zh-TW" altLang="en-US" sz="22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22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當會員找到符合自己需求的文章，想與該文章作者聯絡，可在文章下方留言，並將其留言資料存入留言板資料庫 及文章資料庫。 </a:t>
                      </a:r>
                      <a:endParaRPr lang="zh-TW" altLang="en-US" sz="22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2013346"/>
                  </a:ext>
                </a:extLst>
              </a:tr>
              <a:tr h="96781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P03</a:t>
                      </a:r>
                      <a:endParaRPr lang="zh-TW" altLang="en-US" sz="22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2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刪除文章處理 </a:t>
                      </a:r>
                      <a:endParaRPr lang="zh-TW" altLang="en-US" sz="22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22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當會員在</a:t>
                      </a:r>
                      <a:r>
                        <a:rPr lang="en-US" altLang="zh-TW" sz="22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PO</a:t>
                      </a:r>
                      <a:r>
                        <a:rPr lang="zh-TW" altLang="en-US" sz="22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文之後發現版上已經有另外一位符合自己需求的文章，想刪掉自己的文章或其他理由，可將自己的文章刪除，系統會將其文章資料從文章資料庫及留言板資料庫刪除。</a:t>
                      </a:r>
                      <a:endParaRPr lang="zh-TW" altLang="en-US" sz="22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332776"/>
                  </a:ext>
                </a:extLst>
              </a:tr>
              <a:tr h="67209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P04</a:t>
                      </a:r>
                      <a:endParaRPr lang="zh-TW" altLang="en-US" sz="22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2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瀏覽文章處理</a:t>
                      </a:r>
                      <a:endParaRPr lang="zh-TW" altLang="en-US" sz="22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22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當會員想看文章的詳細內容，點選「</a:t>
                      </a:r>
                      <a:r>
                        <a:rPr lang="en-US" altLang="zh-TW" sz="22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Detail</a:t>
                      </a:r>
                      <a:r>
                        <a:rPr lang="zh-TW" altLang="en-US" sz="22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」按鈕後，會進入完整文章頁面，頁面內容會由文章資料庫及留言板資料庫取出。</a:t>
                      </a:r>
                      <a:endParaRPr lang="zh-TW" altLang="en-US" sz="22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9857801"/>
                  </a:ext>
                </a:extLst>
              </a:tr>
            </a:tbl>
          </a:graphicData>
        </a:graphic>
      </p:graphicFrame>
      <p:pic>
        <p:nvPicPr>
          <p:cNvPr id="13" name="圖片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2099" y="5891946"/>
            <a:ext cx="1725283" cy="966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630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267285"/>
            <a:ext cx="12192000" cy="98473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000" dirty="0" smtClean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DFD</a:t>
            </a:r>
            <a:r>
              <a:rPr lang="zh-TW" altLang="en-US" sz="4000" dirty="0" smtClean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處理敘述</a:t>
            </a:r>
            <a:endParaRPr lang="zh-TW" altLang="en-US" sz="4000" dirty="0">
              <a:solidFill>
                <a:schemeClr val="bg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2069" y="305072"/>
            <a:ext cx="928257" cy="911755"/>
          </a:xfrm>
          <a:prstGeom prst="rect">
            <a:avLst/>
          </a:prstGeom>
        </p:spPr>
      </p:pic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268455"/>
              </p:ext>
            </p:extLst>
          </p:nvPr>
        </p:nvGraphicFramePr>
        <p:xfrm>
          <a:off x="835890" y="1770610"/>
          <a:ext cx="10520219" cy="38321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5419">
                  <a:extLst>
                    <a:ext uri="{9D8B030D-6E8A-4147-A177-3AD203B41FA5}">
                      <a16:colId xmlns:a16="http://schemas.microsoft.com/office/drawing/2014/main" val="2053421482"/>
                    </a:ext>
                  </a:extLst>
                </a:gridCol>
                <a:gridCol w="1399309">
                  <a:extLst>
                    <a:ext uri="{9D8B030D-6E8A-4147-A177-3AD203B41FA5}">
                      <a16:colId xmlns:a16="http://schemas.microsoft.com/office/drawing/2014/main" val="2735988757"/>
                    </a:ext>
                  </a:extLst>
                </a:gridCol>
                <a:gridCol w="7795491">
                  <a:extLst>
                    <a:ext uri="{9D8B030D-6E8A-4147-A177-3AD203B41FA5}">
                      <a16:colId xmlns:a16="http://schemas.microsoft.com/office/drawing/2014/main" val="9184618"/>
                    </a:ext>
                  </a:extLst>
                </a:gridCol>
              </a:tblGrid>
              <a:tr h="540327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2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處理編號</a:t>
                      </a:r>
                      <a:endParaRPr lang="zh-TW" altLang="en-US" sz="22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2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處理名稱</a:t>
                      </a:r>
                      <a:endParaRPr lang="zh-TW" altLang="en-US" sz="22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2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處理敘述</a:t>
                      </a:r>
                      <a:endParaRPr lang="zh-TW" altLang="en-US" sz="22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20184084"/>
                  </a:ext>
                </a:extLst>
              </a:tr>
              <a:tr h="96781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P05</a:t>
                      </a:r>
                      <a:endParaRPr lang="zh-TW" altLang="en-US" sz="22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2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新建文章處理 </a:t>
                      </a:r>
                      <a:endParaRPr lang="zh-TW" altLang="en-US" sz="22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22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當會員想</a:t>
                      </a:r>
                      <a:r>
                        <a:rPr lang="en-US" altLang="zh-TW" sz="22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PO</a:t>
                      </a:r>
                      <a:r>
                        <a:rPr lang="zh-TW" altLang="en-US" sz="22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一篇徵求交換的文章，必須提供地點、科目上課時間、自己才藝敘述、對方才藝條件等資料，送出後會存入文章資料庫及會員資料庫。</a:t>
                      </a:r>
                      <a:endParaRPr lang="zh-TW" altLang="en-US" sz="22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9100373"/>
                  </a:ext>
                </a:extLst>
              </a:tr>
              <a:tr h="96781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P06</a:t>
                      </a:r>
                      <a:endParaRPr lang="zh-TW" altLang="en-US" sz="22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MyPost</a:t>
                      </a:r>
                      <a:r>
                        <a:rPr lang="zh-TW" altLang="en-US" sz="22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處理 </a:t>
                      </a:r>
                      <a:endParaRPr lang="zh-TW" altLang="en-US" sz="22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22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當會員想看看自己曾經</a:t>
                      </a:r>
                      <a:r>
                        <a:rPr lang="en-US" altLang="zh-TW" sz="22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PO</a:t>
                      </a:r>
                      <a:r>
                        <a:rPr lang="zh-TW" altLang="en-US" sz="22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過的文章，可以點選「</a:t>
                      </a:r>
                      <a:r>
                        <a:rPr lang="en-US" altLang="zh-TW" sz="22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MyPost</a:t>
                      </a:r>
                      <a:r>
                        <a:rPr lang="zh-TW" altLang="en-US" sz="22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」並 進入該頁面，頁面內容會由文章資料庫及會員資料庫取出，可以在此頁面選擇修改或刪除文章。 </a:t>
                      </a:r>
                      <a:endParaRPr lang="zh-TW" altLang="en-US" sz="22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2013346"/>
                  </a:ext>
                </a:extLst>
              </a:tr>
              <a:tr h="67209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P07</a:t>
                      </a:r>
                      <a:endParaRPr lang="zh-TW" altLang="en-US" sz="22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2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搜尋處理</a:t>
                      </a:r>
                      <a:endParaRPr lang="zh-TW" altLang="en-US" sz="22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22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當會員想找找看有沒有自己可以教別人的項目，可點選「</a:t>
                      </a:r>
                      <a:r>
                        <a:rPr lang="en-US" altLang="zh-TW" sz="22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Search</a:t>
                      </a:r>
                      <a:r>
                        <a:rPr lang="zh-TW" altLang="en-US" sz="22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」按鈕，輸入標題關鍵字，會經文章資料庫搜尋過 後顯示出滿足條件的結果。</a:t>
                      </a:r>
                      <a:endParaRPr lang="zh-TW" altLang="en-US" sz="22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9857801"/>
                  </a:ext>
                </a:extLst>
              </a:tr>
            </a:tbl>
          </a:graphicData>
        </a:graphic>
      </p:graphicFrame>
      <p:pic>
        <p:nvPicPr>
          <p:cNvPr id="13" name="圖片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6717" y="5891946"/>
            <a:ext cx="1725283" cy="966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338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267285"/>
            <a:ext cx="12192000" cy="98473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000" dirty="0" smtClean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ERD</a:t>
            </a:r>
            <a:r>
              <a:rPr lang="zh-TW" altLang="en-US" sz="4000" dirty="0" smtClean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實體關係圖</a:t>
            </a:r>
            <a:endParaRPr lang="zh-TW" altLang="en-US" sz="4000" dirty="0">
              <a:solidFill>
                <a:schemeClr val="bg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6717" y="5891946"/>
            <a:ext cx="1725283" cy="966054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8946" y="357872"/>
            <a:ext cx="803563" cy="803563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8946" y="1525490"/>
            <a:ext cx="6392934" cy="5188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06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267284"/>
            <a:ext cx="12192000" cy="98473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4000" smtClean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資料表</a:t>
            </a:r>
            <a:r>
              <a:rPr lang="en-US" altLang="zh-TW" sz="4000" smtClean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sz="4000" smtClean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4000" smtClean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article</a:t>
            </a:r>
            <a:endParaRPr lang="zh-TW" altLang="en-US" sz="4000" dirty="0">
              <a:solidFill>
                <a:schemeClr val="bg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6717" y="5891946"/>
            <a:ext cx="1725283" cy="966054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6763" y="357871"/>
            <a:ext cx="803563" cy="803563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4"/>
          <a:srcRect t="2519" r="42789"/>
          <a:stretch/>
        </p:blipFill>
        <p:spPr>
          <a:xfrm>
            <a:off x="1441377" y="1252021"/>
            <a:ext cx="9025340" cy="5545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113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0" t="-8000" r="-3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菱形 3"/>
          <p:cNvSpPr/>
          <p:nvPr/>
        </p:nvSpPr>
        <p:spPr>
          <a:xfrm>
            <a:off x="3434906" y="1406769"/>
            <a:ext cx="5322188" cy="3432517"/>
          </a:xfrm>
          <a:prstGeom prst="diamond">
            <a:avLst/>
          </a:prstGeom>
          <a:solidFill>
            <a:schemeClr val="bg2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4474710" y="2657398"/>
            <a:ext cx="32425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5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Baskerville Old Face" panose="02020602080505020303" pitchFamily="18" charset="0"/>
              </a:rPr>
              <a:t>MEMBER</a:t>
            </a:r>
            <a:endParaRPr lang="zh-TW" altLang="en-US" sz="5400" b="1" dirty="0">
              <a:solidFill>
                <a:schemeClr val="tx1">
                  <a:lumMod val="65000"/>
                  <a:lumOff val="35000"/>
                </a:schemeClr>
              </a:solidFill>
              <a:latin typeface="Baskerville Old Face" panose="02020602080505020303" pitchFamily="18" charset="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5138224" y="2072623"/>
            <a:ext cx="19155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團隊介紹</a:t>
            </a:r>
            <a:endParaRPr lang="zh-TW" altLang="en-US" sz="32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6717" y="5891946"/>
            <a:ext cx="1725283" cy="966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969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267285"/>
            <a:ext cx="12192000" cy="98473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4000" smtClean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資料表</a:t>
            </a:r>
            <a:r>
              <a:rPr lang="en-US" altLang="zh-TW" sz="4000" smtClean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 member</a:t>
            </a:r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6717" y="5891946"/>
            <a:ext cx="1725283" cy="966054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6041" y="323032"/>
            <a:ext cx="803563" cy="803563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4"/>
          <a:srcRect r="43388"/>
          <a:stretch/>
        </p:blipFill>
        <p:spPr>
          <a:xfrm>
            <a:off x="486230" y="1476790"/>
            <a:ext cx="10843128" cy="478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698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267285"/>
            <a:ext cx="12192000" cy="98473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4000" smtClean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資料表</a:t>
            </a:r>
            <a:r>
              <a:rPr lang="en-US" altLang="zh-TW" sz="4000" smtClean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 message</a:t>
            </a:r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6717" y="5891946"/>
            <a:ext cx="1725283" cy="966054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7382" y="357872"/>
            <a:ext cx="803563" cy="803563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4"/>
          <a:srcRect l="1" r="43049"/>
          <a:stretch/>
        </p:blipFill>
        <p:spPr>
          <a:xfrm>
            <a:off x="539432" y="1342610"/>
            <a:ext cx="11421278" cy="4458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256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0" t="-8000" r="-3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菱形 5"/>
          <p:cNvSpPr/>
          <p:nvPr/>
        </p:nvSpPr>
        <p:spPr>
          <a:xfrm>
            <a:off x="3434906" y="1406769"/>
            <a:ext cx="5322188" cy="3432517"/>
          </a:xfrm>
          <a:prstGeom prst="diamond">
            <a:avLst/>
          </a:prstGeom>
          <a:solidFill>
            <a:schemeClr val="bg2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6717" y="5891946"/>
            <a:ext cx="1725283" cy="966054"/>
          </a:xfrm>
          <a:prstGeom prst="rect">
            <a:avLst/>
          </a:prstGeom>
        </p:spPr>
      </p:pic>
      <p:sp>
        <p:nvSpPr>
          <p:cNvPr id="10" name="文字方塊 9"/>
          <p:cNvSpPr txBox="1"/>
          <p:nvPr/>
        </p:nvSpPr>
        <p:spPr>
          <a:xfrm>
            <a:off x="4757599" y="2707528"/>
            <a:ext cx="267680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6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Baskerville Old Face" panose="02020602080505020303" pitchFamily="18" charset="0"/>
              </a:rPr>
              <a:t>DEMO</a:t>
            </a:r>
            <a:endParaRPr lang="zh-TW" altLang="en-US" sz="6000" b="1" dirty="0">
              <a:solidFill>
                <a:schemeClr val="tx1">
                  <a:lumMod val="65000"/>
                  <a:lumOff val="35000"/>
                </a:schemeClr>
              </a:solidFill>
              <a:latin typeface="Baskerville Old Face" panose="02020602080505020303" pitchFamily="18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4765564" y="2122753"/>
            <a:ext cx="26608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操作畫面說明</a:t>
            </a:r>
            <a:endParaRPr lang="zh-TW" altLang="en-US" sz="32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547223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267285"/>
            <a:ext cx="12192000" cy="98473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000" dirty="0" smtClean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DEMO-</a:t>
            </a:r>
            <a:r>
              <a:rPr lang="zh-TW" altLang="en-US" sz="4000" dirty="0" smtClean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登入</a:t>
            </a:r>
            <a:r>
              <a:rPr lang="en-US" altLang="zh-TW" sz="4000" dirty="0" smtClean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4000" dirty="0" smtClean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註冊頁面</a:t>
            </a:r>
            <a:endParaRPr lang="zh-TW" altLang="en-US" sz="4000" dirty="0">
              <a:solidFill>
                <a:schemeClr val="bg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6717" y="5891946"/>
            <a:ext cx="1725283" cy="966054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27"/>
          <a:stretch/>
        </p:blipFill>
        <p:spPr>
          <a:xfrm>
            <a:off x="1693817" y="1581153"/>
            <a:ext cx="8804365" cy="4689019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445120" y="3079281"/>
            <a:ext cx="11296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登入</a:t>
            </a:r>
            <a:endParaRPr lang="zh-TW" altLang="en-US" sz="3600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10572204" y="3079281"/>
            <a:ext cx="11408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註冊</a:t>
            </a:r>
          </a:p>
        </p:txBody>
      </p:sp>
      <p:cxnSp>
        <p:nvCxnSpPr>
          <p:cNvPr id="7" name="直線單箭頭接點 6"/>
          <p:cNvCxnSpPr>
            <a:stCxn id="3" idx="3"/>
          </p:cNvCxnSpPr>
          <p:nvPr/>
        </p:nvCxnSpPr>
        <p:spPr>
          <a:xfrm>
            <a:off x="1574741" y="3402447"/>
            <a:ext cx="525359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/>
          <p:cNvCxnSpPr>
            <a:stCxn id="6" idx="1"/>
          </p:cNvCxnSpPr>
          <p:nvPr/>
        </p:nvCxnSpPr>
        <p:spPr>
          <a:xfrm flipH="1">
            <a:off x="10058400" y="3402447"/>
            <a:ext cx="513804" cy="1051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橢圓 18"/>
          <p:cNvSpPr/>
          <p:nvPr/>
        </p:nvSpPr>
        <p:spPr>
          <a:xfrm>
            <a:off x="2338251" y="2246811"/>
            <a:ext cx="3331029" cy="2442755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橢圓 19"/>
          <p:cNvSpPr/>
          <p:nvPr/>
        </p:nvSpPr>
        <p:spPr>
          <a:xfrm>
            <a:off x="6792686" y="2191583"/>
            <a:ext cx="3131923" cy="2837617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47801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267285"/>
            <a:ext cx="12192000" cy="98473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000" dirty="0" smtClean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DEMO-HOME</a:t>
            </a:r>
            <a:endParaRPr lang="zh-TW" altLang="en-US" sz="4000" dirty="0">
              <a:solidFill>
                <a:schemeClr val="bg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6717" y="5891946"/>
            <a:ext cx="1725283" cy="966054"/>
          </a:xfrm>
          <a:prstGeom prst="rect">
            <a:avLst/>
          </a:prstGeom>
        </p:spPr>
      </p:pic>
      <p:grpSp>
        <p:nvGrpSpPr>
          <p:cNvPr id="6" name="群組 5"/>
          <p:cNvGrpSpPr/>
          <p:nvPr/>
        </p:nvGrpSpPr>
        <p:grpSpPr>
          <a:xfrm>
            <a:off x="183969" y="1451989"/>
            <a:ext cx="9080862" cy="5275384"/>
            <a:chOff x="1066800" y="9544"/>
            <a:chExt cx="9958251" cy="8001504"/>
          </a:xfrm>
        </p:grpSpPr>
        <p:pic>
          <p:nvPicPr>
            <p:cNvPr id="3" name="圖片 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96" b="6554"/>
            <a:stretch/>
          </p:blipFill>
          <p:spPr>
            <a:xfrm>
              <a:off x="1066800" y="9544"/>
              <a:ext cx="9958251" cy="5284429"/>
            </a:xfrm>
            <a:prstGeom prst="rect">
              <a:avLst/>
            </a:prstGeom>
          </p:spPr>
        </p:pic>
        <p:pic>
          <p:nvPicPr>
            <p:cNvPr id="4" name="圖片 3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6625" r="1256" b="5328"/>
            <a:stretch/>
          </p:blipFill>
          <p:spPr>
            <a:xfrm>
              <a:off x="1066800" y="5293973"/>
              <a:ext cx="9932126" cy="2717075"/>
            </a:xfrm>
            <a:prstGeom prst="rect">
              <a:avLst/>
            </a:prstGeom>
          </p:spPr>
        </p:pic>
      </p:grpSp>
      <p:sp>
        <p:nvSpPr>
          <p:cNvPr id="8" name="橢圓 7"/>
          <p:cNvSpPr/>
          <p:nvPr/>
        </p:nvSpPr>
        <p:spPr>
          <a:xfrm>
            <a:off x="5119550" y="2151258"/>
            <a:ext cx="928008" cy="635242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/>
          <p:cNvSpPr txBox="1"/>
          <p:nvPr/>
        </p:nvSpPr>
        <p:spPr>
          <a:xfrm>
            <a:off x="9264831" y="2268824"/>
            <a:ext cx="27649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登入後顯示使用者姓名</a:t>
            </a:r>
            <a:endParaRPr lang="zh-TW" altLang="en-US" sz="2000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1" name="直線單箭頭接點 10"/>
          <p:cNvCxnSpPr/>
          <p:nvPr/>
        </p:nvCxnSpPr>
        <p:spPr>
          <a:xfrm>
            <a:off x="6243501" y="2468879"/>
            <a:ext cx="2795996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4469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267285"/>
            <a:ext cx="12192000" cy="98473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000" dirty="0" smtClean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DEMO-</a:t>
            </a:r>
            <a:r>
              <a:rPr lang="zh-TW" altLang="en-US" sz="4000" dirty="0" smtClean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文章列表</a:t>
            </a:r>
            <a:endParaRPr lang="zh-TW" altLang="en-US" sz="4000" dirty="0">
              <a:solidFill>
                <a:schemeClr val="bg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6717" y="5891946"/>
            <a:ext cx="1725283" cy="966054"/>
          </a:xfrm>
          <a:prstGeom prst="rect">
            <a:avLst/>
          </a:prstGeom>
        </p:spPr>
      </p:pic>
      <p:grpSp>
        <p:nvGrpSpPr>
          <p:cNvPr id="6" name="群組 5"/>
          <p:cNvGrpSpPr/>
          <p:nvPr/>
        </p:nvGrpSpPr>
        <p:grpSpPr>
          <a:xfrm>
            <a:off x="145866" y="1408183"/>
            <a:ext cx="9233264" cy="4989714"/>
            <a:chOff x="0" y="1673"/>
            <a:chExt cx="9927771" cy="6007242"/>
          </a:xfrm>
        </p:grpSpPr>
        <p:pic>
          <p:nvPicPr>
            <p:cNvPr id="3" name="圖片 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299" b="5323"/>
            <a:stretch/>
          </p:blipFill>
          <p:spPr>
            <a:xfrm>
              <a:off x="0" y="1673"/>
              <a:ext cx="9927771" cy="5354098"/>
            </a:xfrm>
            <a:prstGeom prst="rect">
              <a:avLst/>
            </a:prstGeom>
          </p:spPr>
        </p:pic>
        <p:pic>
          <p:nvPicPr>
            <p:cNvPr id="4" name="圖片 3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902" r="1299" b="5549"/>
            <a:stretch/>
          </p:blipFill>
          <p:spPr>
            <a:xfrm>
              <a:off x="0" y="5355771"/>
              <a:ext cx="9927771" cy="653144"/>
            </a:xfrm>
            <a:prstGeom prst="rect">
              <a:avLst/>
            </a:prstGeom>
          </p:spPr>
        </p:pic>
      </p:grpSp>
      <p:sp>
        <p:nvSpPr>
          <p:cNvPr id="8" name="橢圓 7"/>
          <p:cNvSpPr/>
          <p:nvPr/>
        </p:nvSpPr>
        <p:spPr>
          <a:xfrm>
            <a:off x="2541812" y="2885623"/>
            <a:ext cx="4441371" cy="3006323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8" name="直線單箭頭接點 17"/>
          <p:cNvCxnSpPr/>
          <p:nvPr/>
        </p:nvCxnSpPr>
        <p:spPr>
          <a:xfrm flipV="1">
            <a:off x="7181848" y="4122691"/>
            <a:ext cx="1998616" cy="241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字方塊 19"/>
          <p:cNvSpPr txBox="1"/>
          <p:nvPr/>
        </p:nvSpPr>
        <p:spPr>
          <a:xfrm>
            <a:off x="9457508" y="2847837"/>
            <a:ext cx="259950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zh-TW" altLang="en-US" sz="200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文章列表：會員的</a:t>
            </a:r>
            <a:r>
              <a:rPr lang="en-US" altLang="zh-TW" sz="200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PO</a:t>
            </a:r>
            <a:r>
              <a:rPr lang="zh-TW" altLang="en-US" sz="200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文會依發文時間順序在此顯示</a:t>
            </a:r>
            <a:endParaRPr lang="en-US" altLang="zh-TW" sz="2000" dirty="0" smtClean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altLang="zh-TW" sz="2000" dirty="0" smtClean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zh-TW" altLang="en-US" sz="200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詳細內容：點選詳細內容會跳入文章</a:t>
            </a:r>
            <a:r>
              <a:rPr lang="en-US" altLang="zh-TW" sz="200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DETAIL</a:t>
            </a:r>
            <a:r>
              <a:rPr lang="zh-TW" altLang="en-US" sz="200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頁面（下一幕投影片介紹）</a:t>
            </a:r>
            <a:endParaRPr lang="en-US" altLang="zh-TW" sz="2000" dirty="0" smtClean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337882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267285"/>
            <a:ext cx="12192000" cy="98473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000" dirty="0" smtClean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DEMO-DETAIL</a:t>
            </a:r>
            <a:endParaRPr lang="zh-TW" altLang="en-US" sz="4000" dirty="0">
              <a:solidFill>
                <a:schemeClr val="bg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6717" y="5891946"/>
            <a:ext cx="1725283" cy="966054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67" b="12951"/>
          <a:stretch/>
        </p:blipFill>
        <p:spPr>
          <a:xfrm>
            <a:off x="200049" y="1469555"/>
            <a:ext cx="9061515" cy="4818495"/>
          </a:xfrm>
          <a:prstGeom prst="rect">
            <a:avLst/>
          </a:prstGeom>
        </p:spPr>
      </p:pic>
      <p:sp>
        <p:nvSpPr>
          <p:cNvPr id="6" name="橢圓 5"/>
          <p:cNvSpPr/>
          <p:nvPr/>
        </p:nvSpPr>
        <p:spPr>
          <a:xfrm>
            <a:off x="3032300" y="3196182"/>
            <a:ext cx="3397012" cy="3091868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" name="直線單箭頭接點 6"/>
          <p:cNvCxnSpPr/>
          <p:nvPr/>
        </p:nvCxnSpPr>
        <p:spPr>
          <a:xfrm>
            <a:off x="6637721" y="4599700"/>
            <a:ext cx="2415434" cy="2994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/>
          <p:cNvSpPr txBox="1"/>
          <p:nvPr/>
        </p:nvSpPr>
        <p:spPr>
          <a:xfrm>
            <a:off x="9377936" y="3337401"/>
            <a:ext cx="259950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zh-TW" altLang="en-US" sz="200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文章</a:t>
            </a:r>
            <a:r>
              <a:rPr lang="en-US" altLang="zh-TW" sz="200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DETAIL</a:t>
            </a:r>
            <a:r>
              <a:rPr lang="zh-TW" altLang="en-US" sz="200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：顯示會員想交換的科目、地點、時間、要求等資訊</a:t>
            </a:r>
            <a:endParaRPr lang="en-US" altLang="zh-TW" sz="2000" dirty="0" smtClean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altLang="zh-TW" sz="2000" dirty="0" smtClean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zh-TW" altLang="en-US" sz="200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留言：點選留言按鈕可進行留言（下一幕投影片介紹）</a:t>
            </a:r>
            <a:endParaRPr lang="en-US" altLang="zh-TW" sz="2000" dirty="0" smtClean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056401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267285"/>
            <a:ext cx="12192000" cy="98473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000" dirty="0" smtClean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DEMO-</a:t>
            </a:r>
            <a:r>
              <a:rPr lang="zh-TW" altLang="en-US" sz="4000" dirty="0" smtClean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留言</a:t>
            </a:r>
            <a:endParaRPr lang="zh-TW" altLang="en-US" sz="4000" dirty="0">
              <a:solidFill>
                <a:schemeClr val="bg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6717" y="5891946"/>
            <a:ext cx="1725283" cy="966054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25" b="14793"/>
          <a:stretch/>
        </p:blipFill>
        <p:spPr>
          <a:xfrm>
            <a:off x="204652" y="1425823"/>
            <a:ext cx="9318171" cy="4896599"/>
          </a:xfrm>
          <a:prstGeom prst="rect">
            <a:avLst/>
          </a:prstGeom>
        </p:spPr>
      </p:pic>
      <p:sp>
        <p:nvSpPr>
          <p:cNvPr id="6" name="橢圓 5"/>
          <p:cNvSpPr/>
          <p:nvPr/>
        </p:nvSpPr>
        <p:spPr>
          <a:xfrm>
            <a:off x="2807196" y="2196059"/>
            <a:ext cx="4113082" cy="3356125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" name="直線單箭頭接點 6"/>
          <p:cNvCxnSpPr/>
          <p:nvPr/>
        </p:nvCxnSpPr>
        <p:spPr>
          <a:xfrm>
            <a:off x="7105273" y="3726828"/>
            <a:ext cx="2232555" cy="2767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/>
          <p:cNvSpPr txBox="1"/>
          <p:nvPr/>
        </p:nvSpPr>
        <p:spPr>
          <a:xfrm>
            <a:off x="9592492" y="3058513"/>
            <a:ext cx="259950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留言：輸入聯絡方式以及留言內容，並點選</a:t>
            </a:r>
            <a:r>
              <a:rPr lang="en-US" altLang="zh-TW" sz="200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SEND</a:t>
            </a:r>
            <a:r>
              <a:rPr lang="zh-TW" altLang="en-US" sz="200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按鈕，將在該文章下方顯示留言（下一幕投影片介紹）</a:t>
            </a:r>
            <a:endParaRPr lang="en-US" altLang="zh-TW" sz="2000" dirty="0" smtClean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430824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267285"/>
            <a:ext cx="12192000" cy="98473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000" dirty="0" smtClean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DEMO-</a:t>
            </a:r>
            <a:r>
              <a:rPr lang="zh-TW" altLang="en-US" sz="4000" dirty="0" smtClean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留言</a:t>
            </a:r>
            <a:endParaRPr lang="zh-TW" altLang="en-US" sz="4000" dirty="0">
              <a:solidFill>
                <a:schemeClr val="bg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6717" y="5891946"/>
            <a:ext cx="1725283" cy="966054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23" b="5780"/>
          <a:stretch/>
        </p:blipFill>
        <p:spPr>
          <a:xfrm>
            <a:off x="179614" y="1413948"/>
            <a:ext cx="9055826" cy="4856522"/>
          </a:xfrm>
          <a:prstGeom prst="rect">
            <a:avLst/>
          </a:prstGeom>
        </p:spPr>
      </p:pic>
      <p:sp>
        <p:nvSpPr>
          <p:cNvPr id="6" name="橢圓 5"/>
          <p:cNvSpPr/>
          <p:nvPr/>
        </p:nvSpPr>
        <p:spPr>
          <a:xfrm>
            <a:off x="3216499" y="3553224"/>
            <a:ext cx="2879501" cy="2338722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" name="直線單箭頭接點 6"/>
          <p:cNvCxnSpPr/>
          <p:nvPr/>
        </p:nvCxnSpPr>
        <p:spPr>
          <a:xfrm>
            <a:off x="6334565" y="4536726"/>
            <a:ext cx="2798320" cy="914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9"/>
          <p:cNvSpPr txBox="1"/>
          <p:nvPr/>
        </p:nvSpPr>
        <p:spPr>
          <a:xfrm>
            <a:off x="9235440" y="4345819"/>
            <a:ext cx="25995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留言顯示於文章下方</a:t>
            </a:r>
            <a:endParaRPr lang="en-US" altLang="zh-TW" sz="2000" dirty="0" smtClean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002792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267285"/>
            <a:ext cx="12192000" cy="98473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000" dirty="0" smtClean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DEMO-SEARCH</a:t>
            </a:r>
            <a:endParaRPr lang="zh-TW" altLang="en-US" sz="4000" dirty="0">
              <a:solidFill>
                <a:schemeClr val="bg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6717" y="5891946"/>
            <a:ext cx="1725283" cy="966054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039"/>
          <a:stretch/>
        </p:blipFill>
        <p:spPr>
          <a:xfrm>
            <a:off x="158929" y="1412641"/>
            <a:ext cx="9063448" cy="4402534"/>
          </a:xfrm>
          <a:prstGeom prst="rect">
            <a:avLst/>
          </a:prstGeom>
        </p:spPr>
      </p:pic>
      <p:sp>
        <p:nvSpPr>
          <p:cNvPr id="7" name="橢圓 6"/>
          <p:cNvSpPr/>
          <p:nvPr/>
        </p:nvSpPr>
        <p:spPr>
          <a:xfrm>
            <a:off x="2613658" y="2704012"/>
            <a:ext cx="4153989" cy="2678484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8" name="直線單箭頭接點 7"/>
          <p:cNvCxnSpPr/>
          <p:nvPr/>
        </p:nvCxnSpPr>
        <p:spPr>
          <a:xfrm>
            <a:off x="6962503" y="3971109"/>
            <a:ext cx="2142308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9"/>
          <p:cNvSpPr txBox="1"/>
          <p:nvPr/>
        </p:nvSpPr>
        <p:spPr>
          <a:xfrm>
            <a:off x="9299667" y="3073758"/>
            <a:ext cx="259950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搜尋：舉例說明，在欄位中打上「英文」並按下</a:t>
            </a:r>
            <a:r>
              <a:rPr lang="en-US" altLang="zh-TW" sz="200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SEARCH</a:t>
            </a:r>
            <a:r>
              <a:rPr lang="zh-TW" altLang="en-US" sz="200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按鈕，將顯示所有含有「英文」此關鍵字的文章列表</a:t>
            </a:r>
            <a:endParaRPr lang="en-US" altLang="zh-TW" sz="2000" dirty="0" smtClean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933055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267285"/>
            <a:ext cx="12192000" cy="98473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600" dirty="0" smtClean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組員介紹</a:t>
            </a:r>
            <a:endParaRPr lang="zh-TW" altLang="en-US" sz="2600" dirty="0">
              <a:solidFill>
                <a:schemeClr val="bg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465908" y="1859949"/>
            <a:ext cx="1126018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TW" altLang="en-US" sz="2600" dirty="0" smtClean="0">
                <a:solidFill>
                  <a:schemeClr val="bg2">
                    <a:lumMod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四資管二</a:t>
            </a:r>
            <a:r>
              <a:rPr lang="zh-TW" altLang="en-US" sz="2600" dirty="0">
                <a:solidFill>
                  <a:schemeClr val="bg2">
                    <a:lumMod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600" dirty="0" smtClean="0">
                <a:solidFill>
                  <a:schemeClr val="bg2">
                    <a:lumMod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陳威利：前端＋後端（留言版）</a:t>
            </a:r>
            <a:endParaRPr lang="en-US" altLang="zh-TW" sz="2600" dirty="0" smtClean="0">
              <a:solidFill>
                <a:schemeClr val="bg2">
                  <a:lumMod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altLang="zh-TW" sz="2600" dirty="0" smtClean="0">
              <a:solidFill>
                <a:schemeClr val="bg2">
                  <a:lumMod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TW" altLang="en-US" sz="2600" dirty="0" smtClean="0">
                <a:solidFill>
                  <a:schemeClr val="bg2">
                    <a:lumMod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四資管二  楊瑾容：前端＋後端（登入註冊）</a:t>
            </a:r>
            <a:endParaRPr lang="en-US" altLang="zh-TW" sz="2600" dirty="0" smtClean="0">
              <a:solidFill>
                <a:schemeClr val="bg2">
                  <a:lumMod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altLang="zh-TW" sz="2600" dirty="0" smtClean="0">
              <a:solidFill>
                <a:schemeClr val="bg2">
                  <a:lumMod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TW" altLang="en-US" sz="2600" dirty="0" smtClean="0">
                <a:solidFill>
                  <a:schemeClr val="bg2">
                    <a:lumMod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四資管二  陳芝妘：前端＋後端（</a:t>
            </a:r>
            <a:r>
              <a:rPr lang="en-US" altLang="zh-TW" sz="2600" dirty="0" smtClean="0">
                <a:solidFill>
                  <a:schemeClr val="bg2">
                    <a:lumMod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MY POST</a:t>
            </a:r>
            <a:r>
              <a:rPr lang="zh-TW" altLang="en-US" sz="2600" dirty="0" smtClean="0">
                <a:solidFill>
                  <a:schemeClr val="bg2">
                    <a:lumMod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顯示、刪除文章）</a:t>
            </a:r>
            <a:endParaRPr lang="en-US" altLang="zh-TW" sz="2600" dirty="0" smtClean="0">
              <a:solidFill>
                <a:schemeClr val="bg2">
                  <a:lumMod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zh-TW" altLang="en-US" sz="2600" dirty="0" smtClean="0">
              <a:solidFill>
                <a:schemeClr val="bg2">
                  <a:lumMod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TW" altLang="en-US" sz="2600" dirty="0" smtClean="0">
                <a:solidFill>
                  <a:schemeClr val="bg2">
                    <a:lumMod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四資管二  廖心萍：</a:t>
            </a:r>
            <a:r>
              <a:rPr lang="zh-TW" altLang="en-US" sz="2600" dirty="0">
                <a:solidFill>
                  <a:schemeClr val="bg2">
                    <a:lumMod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前端＋後</a:t>
            </a:r>
            <a:r>
              <a:rPr lang="zh-TW" altLang="en-US" sz="2600" dirty="0" smtClean="0">
                <a:solidFill>
                  <a:schemeClr val="bg2">
                    <a:lumMod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端（文章搜尋、文章詳細內容、關鍵字查詢）</a:t>
            </a:r>
            <a:endParaRPr lang="en-US" altLang="zh-TW" sz="2600" dirty="0" smtClean="0">
              <a:solidFill>
                <a:schemeClr val="bg2">
                  <a:lumMod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altLang="zh-TW" sz="2600" dirty="0" smtClean="0">
              <a:solidFill>
                <a:schemeClr val="bg2">
                  <a:lumMod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TW" altLang="en-US" sz="2600" dirty="0" smtClean="0">
                <a:solidFill>
                  <a:schemeClr val="bg2">
                    <a:lumMod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四資管二  王敏馨：</a:t>
            </a:r>
            <a:r>
              <a:rPr lang="en-US" altLang="zh-TW" sz="2600" dirty="0" smtClean="0">
                <a:solidFill>
                  <a:schemeClr val="bg2">
                    <a:lumMod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PPT</a:t>
            </a:r>
            <a:r>
              <a:rPr lang="zh-TW" altLang="en-US" sz="2600" dirty="0" smtClean="0">
                <a:solidFill>
                  <a:schemeClr val="bg2">
                    <a:lumMod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製作</a:t>
            </a:r>
            <a:endParaRPr lang="en-US" altLang="zh-TW" sz="2600" dirty="0">
              <a:solidFill>
                <a:schemeClr val="bg2">
                  <a:lumMod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6717" y="5891946"/>
            <a:ext cx="1725283" cy="966054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5114" y="336441"/>
            <a:ext cx="844850" cy="84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113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267285"/>
            <a:ext cx="12192000" cy="98473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000" dirty="0" smtClean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DEMO-MY POST</a:t>
            </a:r>
            <a:endParaRPr lang="zh-TW" altLang="en-US" sz="4000" dirty="0">
              <a:solidFill>
                <a:schemeClr val="bg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6717" y="5891946"/>
            <a:ext cx="1725283" cy="966054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99" b="5323"/>
          <a:stretch/>
        </p:blipFill>
        <p:spPr>
          <a:xfrm>
            <a:off x="165710" y="1394661"/>
            <a:ext cx="9065130" cy="4497285"/>
          </a:xfrm>
          <a:prstGeom prst="rect">
            <a:avLst/>
          </a:prstGeom>
        </p:spPr>
      </p:pic>
      <p:sp>
        <p:nvSpPr>
          <p:cNvPr id="6" name="橢圓 5"/>
          <p:cNvSpPr/>
          <p:nvPr/>
        </p:nvSpPr>
        <p:spPr>
          <a:xfrm>
            <a:off x="2587533" y="3696788"/>
            <a:ext cx="4322719" cy="1528953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" name="直線單箭頭接點 6"/>
          <p:cNvCxnSpPr/>
          <p:nvPr/>
        </p:nvCxnSpPr>
        <p:spPr>
          <a:xfrm>
            <a:off x="7106194" y="4402184"/>
            <a:ext cx="1941766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/>
          <p:cNvSpPr txBox="1"/>
          <p:nvPr/>
        </p:nvSpPr>
        <p:spPr>
          <a:xfrm>
            <a:off x="9230839" y="1941156"/>
            <a:ext cx="2961161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altLang="zh-TW" sz="20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MY</a:t>
            </a:r>
            <a:r>
              <a:rPr lang="zh-TW" altLang="en-US" sz="20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00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POST</a:t>
            </a:r>
            <a:r>
              <a:rPr lang="zh-TW" altLang="en-US" sz="200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：點選</a:t>
            </a:r>
            <a:r>
              <a:rPr lang="en-US" altLang="zh-TW" sz="200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MY</a:t>
            </a:r>
            <a:r>
              <a:rPr lang="zh-TW" altLang="en-US" sz="20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00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POST</a:t>
            </a:r>
            <a:r>
              <a:rPr lang="zh-TW" altLang="en-US" sz="200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按鈕將進入顯示該會員所建立的文章列表頁面</a:t>
            </a:r>
            <a:endParaRPr lang="en-US" altLang="zh-TW" sz="2000" dirty="0" smtClean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altLang="zh-TW" sz="2000" dirty="0" smtClean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zh-TW" altLang="en-US" sz="200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新建文章：點選</a:t>
            </a:r>
            <a:r>
              <a:rPr lang="en-US" altLang="zh-TW" sz="200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CREATE</a:t>
            </a:r>
            <a:r>
              <a:rPr lang="zh-TW" altLang="en-US" sz="200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按鈕將進入新建文章頁面（下一幕投影片介紹）</a:t>
            </a:r>
            <a:endParaRPr lang="en-US" altLang="zh-TW" sz="2000" dirty="0" smtClean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altLang="zh-TW" sz="2000" dirty="0" smtClean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zh-TW" altLang="en-US" sz="200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刪除：點選刪除按鈕將從文章資料庫刪除該會員所建立的文章</a:t>
            </a:r>
            <a:endParaRPr lang="en-US" altLang="zh-TW" sz="2000" dirty="0" smtClean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476932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267285"/>
            <a:ext cx="12192000" cy="98473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000" dirty="0" smtClean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DEMO-</a:t>
            </a:r>
            <a:r>
              <a:rPr lang="zh-TW" altLang="en-US" sz="4000" dirty="0" smtClean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新</a:t>
            </a:r>
            <a:r>
              <a:rPr lang="zh-TW" altLang="en-US" sz="4000" dirty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建</a:t>
            </a:r>
            <a:r>
              <a:rPr lang="zh-TW" altLang="en-US" sz="4000" dirty="0" smtClean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文章</a:t>
            </a:r>
            <a:endParaRPr lang="zh-TW" altLang="en-US" sz="4000" dirty="0">
              <a:solidFill>
                <a:schemeClr val="bg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6717" y="5891946"/>
            <a:ext cx="1725283" cy="966054"/>
          </a:xfrm>
          <a:prstGeom prst="rect">
            <a:avLst/>
          </a:prstGeom>
        </p:spPr>
      </p:pic>
      <p:grpSp>
        <p:nvGrpSpPr>
          <p:cNvPr id="6" name="群組 5"/>
          <p:cNvGrpSpPr/>
          <p:nvPr/>
        </p:nvGrpSpPr>
        <p:grpSpPr>
          <a:xfrm>
            <a:off x="158930" y="1404554"/>
            <a:ext cx="9037321" cy="4748052"/>
            <a:chOff x="0" y="1673"/>
            <a:chExt cx="9953897" cy="6222780"/>
          </a:xfrm>
        </p:grpSpPr>
        <p:pic>
          <p:nvPicPr>
            <p:cNvPr id="2" name="圖片 1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039" b="5323"/>
            <a:stretch/>
          </p:blipFill>
          <p:spPr>
            <a:xfrm>
              <a:off x="0" y="1673"/>
              <a:ext cx="9953897" cy="5354098"/>
            </a:xfrm>
            <a:prstGeom prst="rect">
              <a:avLst/>
            </a:prstGeom>
          </p:spPr>
        </p:pic>
        <p:pic>
          <p:nvPicPr>
            <p:cNvPr id="4" name="圖片 3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8512" r="1039" b="5088"/>
            <a:stretch/>
          </p:blipFill>
          <p:spPr>
            <a:xfrm>
              <a:off x="0" y="5296989"/>
              <a:ext cx="9953897" cy="927464"/>
            </a:xfrm>
            <a:prstGeom prst="rect">
              <a:avLst/>
            </a:prstGeom>
          </p:spPr>
        </p:pic>
      </p:grpSp>
      <p:sp>
        <p:nvSpPr>
          <p:cNvPr id="8" name="橢圓 7"/>
          <p:cNvSpPr/>
          <p:nvPr/>
        </p:nvSpPr>
        <p:spPr>
          <a:xfrm>
            <a:off x="2587533" y="2664823"/>
            <a:ext cx="4322719" cy="2977499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直線單箭頭接點 8"/>
          <p:cNvCxnSpPr/>
          <p:nvPr/>
        </p:nvCxnSpPr>
        <p:spPr>
          <a:xfrm>
            <a:off x="7132319" y="3971110"/>
            <a:ext cx="1941766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9"/>
          <p:cNvSpPr txBox="1"/>
          <p:nvPr/>
        </p:nvSpPr>
        <p:spPr>
          <a:xfrm>
            <a:off x="9338855" y="3309390"/>
            <a:ext cx="259950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CREATE</a:t>
            </a:r>
            <a:r>
              <a:rPr lang="zh-TW" altLang="en-US" sz="200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：輸入資料後點選確認按鈕，文章將出現在文章列表頁面及</a:t>
            </a:r>
            <a:r>
              <a:rPr lang="en-US" altLang="zh-TW" sz="200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MY</a:t>
            </a:r>
            <a:r>
              <a:rPr lang="zh-TW" altLang="en-US" sz="200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00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POST</a:t>
            </a:r>
            <a:r>
              <a:rPr lang="zh-TW" altLang="en-US" sz="200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頁面</a:t>
            </a:r>
            <a:endParaRPr lang="en-US" altLang="zh-TW" sz="2000" dirty="0" smtClean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398828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0" t="-8000" r="-3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6717" y="5891946"/>
            <a:ext cx="1725283" cy="966054"/>
          </a:xfrm>
          <a:prstGeom prst="rect">
            <a:avLst/>
          </a:prstGeom>
        </p:spPr>
      </p:pic>
      <p:sp>
        <p:nvSpPr>
          <p:cNvPr id="9" name="菱形 8"/>
          <p:cNvSpPr/>
          <p:nvPr/>
        </p:nvSpPr>
        <p:spPr>
          <a:xfrm>
            <a:off x="3434906" y="1406769"/>
            <a:ext cx="5322188" cy="3432517"/>
          </a:xfrm>
          <a:prstGeom prst="diamond">
            <a:avLst/>
          </a:prstGeom>
          <a:solidFill>
            <a:schemeClr val="bg2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/>
          <p:cNvSpPr txBox="1"/>
          <p:nvPr/>
        </p:nvSpPr>
        <p:spPr>
          <a:xfrm>
            <a:off x="3676401" y="2657398"/>
            <a:ext cx="48391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5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Baskerville Old Face" panose="02020602080505020303" pitchFamily="18" charset="0"/>
              </a:rPr>
              <a:t>MOTIVATION</a:t>
            </a:r>
            <a:endParaRPr lang="zh-TW" altLang="en-US" sz="5400" b="1" dirty="0">
              <a:solidFill>
                <a:schemeClr val="tx1">
                  <a:lumMod val="65000"/>
                  <a:lumOff val="35000"/>
                </a:schemeClr>
              </a:solidFill>
              <a:latin typeface="Baskerville Old Face" panose="02020602080505020303" pitchFamily="18" charset="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5591320" y="2072623"/>
            <a:ext cx="10093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動機</a:t>
            </a:r>
            <a:endParaRPr lang="zh-TW" altLang="en-US" sz="32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34760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267285"/>
            <a:ext cx="12192000" cy="98473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4000" dirty="0" smtClean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開發動機</a:t>
            </a:r>
            <a:endParaRPr lang="zh-TW" altLang="en-US" sz="4000" dirty="0">
              <a:solidFill>
                <a:schemeClr val="bg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5000" y="361070"/>
            <a:ext cx="797167" cy="797167"/>
          </a:xfrm>
          <a:prstGeom prst="rect">
            <a:avLst/>
          </a:prstGeom>
        </p:spPr>
      </p:pic>
      <p:sp>
        <p:nvSpPr>
          <p:cNvPr id="12" name="文字方塊 11"/>
          <p:cNvSpPr txBox="1"/>
          <p:nvPr/>
        </p:nvSpPr>
        <p:spPr>
          <a:xfrm>
            <a:off x="668215" y="1561514"/>
            <a:ext cx="10855569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zh-TW" altLang="en-US" sz="3600" dirty="0" smtClean="0">
                <a:solidFill>
                  <a:schemeClr val="accent6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不想花錢學東西</a:t>
            </a:r>
            <a:endParaRPr lang="en-US" altLang="zh-TW" sz="3200" dirty="0" smtClean="0">
              <a:solidFill>
                <a:schemeClr val="bg2">
                  <a:lumMod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400" dirty="0" smtClean="0">
              <a:solidFill>
                <a:schemeClr val="bg2">
                  <a:lumMod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800" dirty="0" smtClean="0">
                <a:solidFill>
                  <a:schemeClr val="bg2">
                    <a:lumMod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我們有時候都會想學某樣知識、技能，或是想獲得某方面的前人經歷，大多數的人並不會想因此而花大錢補習、請家教，更可能因為太麻煩而放棄學習的夢。然而，自己可能也有大筆才藝，想藉此和別人交換自己想學的東西。</a:t>
            </a:r>
            <a:endParaRPr lang="en-US" altLang="zh-TW" sz="2800" dirty="0" smtClean="0">
              <a:solidFill>
                <a:schemeClr val="bg2">
                  <a:lumMod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3200" dirty="0" smtClean="0">
              <a:solidFill>
                <a:schemeClr val="accent6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zh-TW" altLang="en-US" sz="3600" dirty="0" smtClean="0">
                <a:solidFill>
                  <a:schemeClr val="accent6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一舉兩得 </a:t>
            </a:r>
            <a:endParaRPr lang="en-US" altLang="zh-TW" sz="3600" dirty="0" smtClean="0">
              <a:solidFill>
                <a:schemeClr val="accent6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400" dirty="0" smtClean="0">
              <a:solidFill>
                <a:schemeClr val="bg2">
                  <a:lumMod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800" dirty="0" smtClean="0">
                <a:solidFill>
                  <a:schemeClr val="bg2">
                    <a:lumMod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教學相長之下，自己專業的地方更厲害，也獲得他人的幫助學到自己想學的。</a:t>
            </a:r>
            <a:endParaRPr lang="zh-TW" altLang="en-US" sz="2800" dirty="0">
              <a:solidFill>
                <a:schemeClr val="bg2">
                  <a:lumMod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6717" y="5891946"/>
            <a:ext cx="1725283" cy="966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53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0" t="-8000" r="-3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6717" y="5891946"/>
            <a:ext cx="1725283" cy="966054"/>
          </a:xfrm>
          <a:prstGeom prst="rect">
            <a:avLst/>
          </a:prstGeom>
        </p:spPr>
      </p:pic>
      <p:sp>
        <p:nvSpPr>
          <p:cNvPr id="9" name="菱形 8"/>
          <p:cNvSpPr/>
          <p:nvPr/>
        </p:nvSpPr>
        <p:spPr>
          <a:xfrm>
            <a:off x="3434906" y="1406769"/>
            <a:ext cx="5322188" cy="3432517"/>
          </a:xfrm>
          <a:prstGeom prst="diamond">
            <a:avLst/>
          </a:prstGeom>
          <a:solidFill>
            <a:schemeClr val="bg2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/>
          <p:cNvSpPr txBox="1"/>
          <p:nvPr/>
        </p:nvSpPr>
        <p:spPr>
          <a:xfrm>
            <a:off x="3535725" y="2657398"/>
            <a:ext cx="51205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Baskerville Old Face" panose="02020602080505020303" pitchFamily="18" charset="0"/>
              </a:rPr>
              <a:t>INTRODUCTION</a:t>
            </a:r>
            <a:endParaRPr lang="zh-TW" altLang="en-US" sz="4800" b="1" dirty="0">
              <a:solidFill>
                <a:schemeClr val="tx1">
                  <a:lumMod val="65000"/>
                  <a:lumOff val="35000"/>
                </a:schemeClr>
              </a:solidFill>
              <a:latin typeface="Baskerville Old Face" panose="02020602080505020303" pitchFamily="18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5138224" y="2072623"/>
            <a:ext cx="19155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系統介紹</a:t>
            </a:r>
            <a:endParaRPr lang="zh-TW" altLang="en-US" sz="32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739262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267285"/>
            <a:ext cx="12192000" cy="98473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4000" dirty="0" smtClean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系統介</a:t>
            </a:r>
            <a:r>
              <a:rPr lang="zh-TW" altLang="en-US" sz="4000" dirty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紹</a:t>
            </a:r>
          </a:p>
        </p:txBody>
      </p:sp>
      <p:sp>
        <p:nvSpPr>
          <p:cNvPr id="12" name="文字方塊 11"/>
          <p:cNvSpPr txBox="1"/>
          <p:nvPr/>
        </p:nvSpPr>
        <p:spPr>
          <a:xfrm>
            <a:off x="665870" y="1955409"/>
            <a:ext cx="1085556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我們想到台科的優勢應該就是每個系、每個人都具備不同的 專業能力，也可能是個人的興趣或專長，希望透過這個平台 能讓台科的學生發揮自己的專長，能跟其他人教學相長，不需要花大錢請家教或補習也可以學到新的技能，亦可透過交換彼此的專長獲得新的視野，擴展不同領域的人脈。</a:t>
            </a:r>
            <a:endParaRPr lang="zh-TW" altLang="en-US" sz="2400" dirty="0">
              <a:solidFill>
                <a:schemeClr val="bg2">
                  <a:lumMod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6717" y="5891946"/>
            <a:ext cx="1725283" cy="966054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4970" y="4686124"/>
            <a:ext cx="1846337" cy="1846337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6000" y="4686124"/>
            <a:ext cx="1846337" cy="1846337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4933" y="5016397"/>
            <a:ext cx="2377441" cy="1342091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7905" y="313005"/>
            <a:ext cx="893297" cy="893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544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0" t="-8000" r="-3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6717" y="5891946"/>
            <a:ext cx="1725283" cy="966054"/>
          </a:xfrm>
          <a:prstGeom prst="rect">
            <a:avLst/>
          </a:prstGeom>
        </p:spPr>
      </p:pic>
      <p:sp>
        <p:nvSpPr>
          <p:cNvPr id="9" name="菱形 8"/>
          <p:cNvSpPr/>
          <p:nvPr/>
        </p:nvSpPr>
        <p:spPr>
          <a:xfrm>
            <a:off x="3434906" y="1406769"/>
            <a:ext cx="5322188" cy="3432517"/>
          </a:xfrm>
          <a:prstGeom prst="diamond">
            <a:avLst/>
          </a:prstGeom>
          <a:solidFill>
            <a:schemeClr val="bg2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/>
          <p:cNvSpPr txBox="1"/>
          <p:nvPr/>
        </p:nvSpPr>
        <p:spPr>
          <a:xfrm>
            <a:off x="3535724" y="2563280"/>
            <a:ext cx="512055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4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Baskerville Old Face" panose="02020602080505020303" pitchFamily="18" charset="0"/>
              </a:rPr>
              <a:t>REQUIREMENTS</a:t>
            </a:r>
          </a:p>
          <a:p>
            <a:pPr algn="ctr"/>
            <a:r>
              <a:rPr lang="en-US" altLang="zh-TW" sz="4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Baskerville Old Face" panose="02020602080505020303" pitchFamily="18" charset="0"/>
              </a:rPr>
              <a:t>ANALYSIS</a:t>
            </a:r>
            <a:endParaRPr lang="zh-TW" altLang="en-US" sz="4800" b="1" dirty="0">
              <a:solidFill>
                <a:schemeClr val="tx1">
                  <a:lumMod val="65000"/>
                  <a:lumOff val="35000"/>
                </a:schemeClr>
              </a:solidFill>
              <a:latin typeface="Baskerville Old Face" panose="02020602080505020303" pitchFamily="18" charset="0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5138223" y="1978505"/>
            <a:ext cx="19155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需求</a:t>
            </a:r>
            <a:r>
              <a:rPr lang="zh-TW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分析</a:t>
            </a:r>
          </a:p>
        </p:txBody>
      </p:sp>
    </p:spTree>
    <p:extLst>
      <p:ext uri="{BB962C8B-B14F-4D97-AF65-F5344CB8AC3E}">
        <p14:creationId xmlns:p14="http://schemas.microsoft.com/office/powerpoint/2010/main" val="3772350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267285"/>
            <a:ext cx="12192000" cy="98473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4000" smtClean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系統目標與限制</a:t>
            </a:r>
            <a:endParaRPr lang="zh-TW" altLang="en-US" sz="4000" dirty="0">
              <a:solidFill>
                <a:schemeClr val="bg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668215" y="1533378"/>
            <a:ext cx="10855569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zh-TW" altLang="en-US" sz="25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此系統提供建立文章、管理文章、會員登入、以及基本的留言版功能，讓使用者能在平台上</a:t>
            </a:r>
            <a:r>
              <a:rPr lang="en-US" altLang="zh-TW" sz="25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PO</a:t>
            </a:r>
            <a:r>
              <a:rPr lang="zh-TW" altLang="en-US" sz="25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文、獲得其他人交換的相關資訊。</a:t>
            </a:r>
            <a:endParaRPr lang="en-US" altLang="zh-TW" sz="25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5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zh-TW" altLang="en-US" sz="25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使用者依是否會員會看到不同的介面，並於權限內執行所有的操作功能（例如登入後可瀏覽文章詳細內容、新建文章、留言，而非會員只能瀏覽文章概要等等）。</a:t>
            </a:r>
            <a:endParaRPr lang="en-US" altLang="zh-TW" sz="25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5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zh-TW" altLang="en-US" sz="25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使用者不論使用哪一種瀏覽器上網，將看到相同的介面，並於權限內執行所有操作功能。</a:t>
            </a:r>
            <a:endParaRPr lang="en-US" altLang="zh-TW" sz="25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5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zh-TW" altLang="en-US" sz="25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不管是單純想教別人或是想和別人</a:t>
            </a:r>
            <a:r>
              <a:rPr lang="en-US" altLang="zh-TW" sz="25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ability exchange</a:t>
            </a:r>
            <a:r>
              <a:rPr lang="zh-TW" altLang="en-US" sz="25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，都希望藉著這個平台方便大家獲得資訊，更別忘了我們的初衷：用交換取得更多學習機會！</a:t>
            </a:r>
            <a:endParaRPr lang="zh-TW" altLang="en-US" sz="2500" dirty="0">
              <a:solidFill>
                <a:schemeClr val="bg2">
                  <a:lumMod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6717" y="5891946"/>
            <a:ext cx="1725283" cy="966054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5730" y="316263"/>
            <a:ext cx="886782" cy="886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095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1008</TotalTime>
  <Words>1377</Words>
  <Application>Microsoft Office PowerPoint</Application>
  <PresentationFormat>寬螢幕</PresentationFormat>
  <Paragraphs>159</Paragraphs>
  <Slides>31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31</vt:i4>
      </vt:variant>
    </vt:vector>
  </HeadingPairs>
  <TitlesOfParts>
    <vt:vector size="39" baseType="lpstr">
      <vt:lpstr>新細明體</vt:lpstr>
      <vt:lpstr>Arial</vt:lpstr>
      <vt:lpstr>Baskerville Old Face</vt:lpstr>
      <vt:lpstr>Calibri</vt:lpstr>
      <vt:lpstr>Calibri Light</vt:lpstr>
      <vt:lpstr>Wingdings</vt:lpstr>
      <vt:lpstr>微軟正黑體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Shane Wang</dc:creator>
  <cp:lastModifiedBy>陳芝妘</cp:lastModifiedBy>
  <cp:revision>54</cp:revision>
  <dcterms:created xsi:type="dcterms:W3CDTF">2017-06-12T14:27:23Z</dcterms:created>
  <dcterms:modified xsi:type="dcterms:W3CDTF">2017-06-13T13:37:59Z</dcterms:modified>
</cp:coreProperties>
</file>